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0" r:id="rId2"/>
    <p:sldId id="329" r:id="rId3"/>
    <p:sldId id="338" r:id="rId4"/>
    <p:sldId id="334" r:id="rId5"/>
    <p:sldId id="340" r:id="rId6"/>
    <p:sldId id="339" r:id="rId7"/>
  </p:sldIdLst>
  <p:sldSz cx="9144000" cy="6858000" type="screen4x3"/>
  <p:notesSz cx="6797675" cy="98742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rgbClr val="0D108D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D108D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D108D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D108D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D108D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D108D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D108D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D108D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D108D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2478"/>
    <a:srgbClr val="002E8A"/>
    <a:srgbClr val="0D108D"/>
    <a:srgbClr val="003399"/>
    <a:srgbClr val="003366"/>
    <a:srgbClr val="5524D0"/>
    <a:srgbClr val="FC1E43"/>
    <a:srgbClr val="9802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162" autoAdjust="0"/>
    <p:restoredTop sz="83126" autoAdjust="0"/>
  </p:normalViewPr>
  <p:slideViewPr>
    <p:cSldViewPr>
      <p:cViewPr varScale="1">
        <p:scale>
          <a:sx n="84" d="100"/>
          <a:sy n="84" d="100"/>
        </p:scale>
        <p:origin x="96" y="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16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4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4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984"/>
            <a:ext cx="2946400" cy="494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79984"/>
            <a:ext cx="2946400" cy="494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8FBF160-0AF5-49AC-B5ED-1C41315559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638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4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4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89993"/>
            <a:ext cx="4984750" cy="4443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984"/>
            <a:ext cx="2946400" cy="494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79984"/>
            <a:ext cx="2946400" cy="494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7DEBAC5-9B21-41F9-B257-507B8474DD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745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DEBAC5-9B21-41F9-B257-507B8474DD9F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374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DEBAC5-9B21-41F9-B257-507B8474DD9F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692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DEBAC5-9B21-41F9-B257-507B8474DD9F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746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5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DEBAC5-9B21-41F9-B257-507B8474DD9F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127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DEBAC5-9B21-41F9-B257-507B8474DD9F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746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DEBAC5-9B21-41F9-B257-507B8474DD9F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604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9B2BE-C8B4-4C86-A665-457B18001A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444848"/>
      </p:ext>
    </p:extLst>
  </p:cSld>
  <p:clrMapOvr>
    <a:masterClrMapping/>
  </p:clrMapOvr>
  <p:transition spd="med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D9CB2-8BD6-4355-AB6C-55F800AE17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765097"/>
      </p:ext>
    </p:extLst>
  </p:cSld>
  <p:clrMapOvr>
    <a:masterClrMapping/>
  </p:clrMapOvr>
  <p:transition spd="med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FBE70-B4AC-47B4-87C5-B54B6ADAA7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9723"/>
      </p:ext>
    </p:extLst>
  </p:cSld>
  <p:clrMapOvr>
    <a:masterClrMapping/>
  </p:clrMapOvr>
  <p:transition spd="med"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A2F5F-E85C-438D-9F8C-D064F4D9D1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523754"/>
      </p:ext>
    </p:extLst>
  </p:cSld>
  <p:clrMapOvr>
    <a:masterClrMapping/>
  </p:clrMapOvr>
  <p:transition spd="med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814EE-20AA-4111-BD95-55A4B54F8D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050800"/>
      </p:ext>
    </p:extLst>
  </p:cSld>
  <p:clrMapOvr>
    <a:masterClrMapping/>
  </p:clrMapOvr>
  <p:transition spd="med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9A309-887B-4A3A-B8A2-EDF5005718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678738"/>
      </p:ext>
    </p:extLst>
  </p:cSld>
  <p:clrMapOvr>
    <a:masterClrMapping/>
  </p:clrMapOvr>
  <p:transition spd="med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FB939-D308-4626-88CF-4C10E3E014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380873"/>
      </p:ext>
    </p:extLst>
  </p:cSld>
  <p:clrMapOvr>
    <a:masterClrMapping/>
  </p:clrMapOvr>
  <p:transition spd="med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96D98-9DE4-4247-AA43-B651A6BF06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098106"/>
      </p:ext>
    </p:extLst>
  </p:cSld>
  <p:clrMapOvr>
    <a:masterClrMapping/>
  </p:clrMapOvr>
  <p:transition spd="med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3C8FD-AC4C-4A27-8891-D777AB2AB0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652894"/>
      </p:ext>
    </p:extLst>
  </p:cSld>
  <p:clrMapOvr>
    <a:masterClrMapping/>
  </p:clrMapOvr>
  <p:transition spd="med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D72B2-2956-4091-A847-C9E5CBB6F8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408944"/>
      </p:ext>
    </p:extLst>
  </p:cSld>
  <p:clrMapOvr>
    <a:masterClrMapping/>
  </p:clrMapOvr>
  <p:transition spd="med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89CF6-2089-4BF7-95F5-FCD283DDC9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063442"/>
      </p:ext>
    </p:extLst>
  </p:cSld>
  <p:clrMapOvr>
    <a:masterClrMapping/>
  </p:clrMapOvr>
  <p:transition spd="med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3E3EA-3C93-4A30-B3F6-A7D1078122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550365"/>
      </p:ext>
    </p:extLst>
  </p:cSld>
  <p:clrMapOvr>
    <a:masterClrMapping/>
  </p:clrMapOvr>
  <p:transition spd="med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1991F82-10D9-4F6A-B372-C99FA84579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zoom dir="in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09587" y="3983294"/>
            <a:ext cx="8353425" cy="1676400"/>
          </a:xfrm>
        </p:spPr>
        <p:txBody>
          <a:bodyPr/>
          <a:lstStyle/>
          <a:p>
            <a:pPr algn="l"/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 algn="l"/>
            <a:endParaRPr lang="en-GB" sz="2800" dirty="0">
              <a:solidFill>
                <a:srgbClr val="0D108D"/>
              </a:solidFill>
              <a:latin typeface="Arial" charset="0"/>
            </a:endParaRPr>
          </a:p>
          <a:p>
            <a:pPr algn="l"/>
            <a:endParaRPr lang="en-GB" sz="2800" dirty="0">
              <a:solidFill>
                <a:srgbClr val="0D108D"/>
              </a:solidFill>
              <a:latin typeface="Arial" charset="0"/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2699" y="2934072"/>
            <a:ext cx="7705725" cy="1143000"/>
          </a:xfrm>
        </p:spPr>
        <p:txBody>
          <a:bodyPr/>
          <a:lstStyle/>
          <a:p>
            <a:pPr>
              <a:defRPr/>
            </a:pPr>
            <a:r>
              <a:rPr lang="en-GB" sz="4000" dirty="0">
                <a:solidFill>
                  <a:srgbClr val="0D108D"/>
                </a:solidFill>
                <a:latin typeface="Arial" charset="0"/>
              </a:rPr>
              <a:t>Proposed objectives for the board 2018 / 2019</a:t>
            </a:r>
            <a:br>
              <a:rPr lang="en-GB" sz="4000" dirty="0">
                <a:solidFill>
                  <a:srgbClr val="0D108D"/>
                </a:solidFill>
                <a:latin typeface="Arial" charset="0"/>
              </a:rPr>
            </a:br>
            <a:r>
              <a:rPr lang="en-GB" sz="4000" dirty="0">
                <a:solidFill>
                  <a:srgbClr val="0D108D"/>
                </a:solidFill>
                <a:latin typeface="Arial" charset="0"/>
              </a:rPr>
              <a:t>Pallav Pradyumn Narang</a:t>
            </a:r>
            <a:endParaRPr lang="en-GB" sz="3200" dirty="0">
              <a:solidFill>
                <a:srgbClr val="0D108D"/>
              </a:solidFill>
              <a:latin typeface="Arial" charset="0"/>
            </a:endParaRPr>
          </a:p>
        </p:txBody>
      </p:sp>
      <p:sp>
        <p:nvSpPr>
          <p:cNvPr id="2052" name="Line 9"/>
          <p:cNvSpPr>
            <a:spLocks noChangeShapeType="1"/>
          </p:cNvSpPr>
          <p:nvPr/>
        </p:nvSpPr>
        <p:spPr bwMode="auto">
          <a:xfrm>
            <a:off x="228600" y="4509120"/>
            <a:ext cx="8915400" cy="0"/>
          </a:xfrm>
          <a:prstGeom prst="line">
            <a:avLst/>
          </a:prstGeom>
          <a:noFill/>
          <a:ln w="57150">
            <a:solidFill>
              <a:srgbClr val="150C7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2053" name="Picture 22" descr="W:\CHI\flags we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852717" cy="1052736"/>
          </a:xfrm>
          <a:prstGeom prst="rect">
            <a:avLst/>
          </a:prstGeom>
        </p:spPr>
      </p:pic>
    </p:spTree>
  </p:cSld>
  <p:clrMapOvr>
    <a:masterClrMapping/>
  </p:clrMapOvr>
  <p:transition spd="med"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14563"/>
            <a:ext cx="8291264" cy="1069975"/>
          </a:xfrm>
        </p:spPr>
        <p:txBody>
          <a:bodyPr/>
          <a:lstStyle/>
          <a:p>
            <a:pPr algn="l"/>
            <a:r>
              <a:rPr lang="en-GB" sz="3300" dirty="0">
                <a:solidFill>
                  <a:srgbClr val="150C7F"/>
                </a:solidFill>
                <a:latin typeface="Arial" charset="0"/>
              </a:rPr>
              <a:t>Key objectives – Growth in membership</a:t>
            </a:r>
          </a:p>
        </p:txBody>
      </p:sp>
      <p:sp>
        <p:nvSpPr>
          <p:cNvPr id="3075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429000"/>
            <a:ext cx="8435280" cy="3150714"/>
          </a:xfrm>
          <a:noFill/>
        </p:spPr>
        <p:txBody>
          <a:bodyPr/>
          <a:lstStyle/>
          <a:p>
            <a:r>
              <a:rPr lang="en-GB" sz="2400" dirty="0">
                <a:solidFill>
                  <a:schemeClr val="bg2"/>
                </a:solidFill>
                <a:latin typeface="Arial" charset="0"/>
              </a:rPr>
              <a:t>Targeting key countries</a:t>
            </a:r>
          </a:p>
          <a:p>
            <a:pPr lvl="1"/>
            <a:r>
              <a:rPr lang="en-GB" sz="2000" dirty="0">
                <a:solidFill>
                  <a:schemeClr val="bg2"/>
                </a:solidFill>
                <a:latin typeface="Arial" charset="0"/>
              </a:rPr>
              <a:t>Poland</a:t>
            </a:r>
          </a:p>
          <a:p>
            <a:pPr lvl="1"/>
            <a:r>
              <a:rPr lang="en-GB" sz="2000" dirty="0">
                <a:solidFill>
                  <a:schemeClr val="bg2"/>
                </a:solidFill>
                <a:latin typeface="Arial" charset="0"/>
              </a:rPr>
              <a:t>Austria</a:t>
            </a:r>
          </a:p>
          <a:p>
            <a:pPr lvl="1"/>
            <a:r>
              <a:rPr lang="en-GB" sz="2000" dirty="0">
                <a:solidFill>
                  <a:schemeClr val="bg2"/>
                </a:solidFill>
                <a:latin typeface="Arial" charset="0"/>
              </a:rPr>
              <a:t>Others</a:t>
            </a:r>
          </a:p>
          <a:p>
            <a:r>
              <a:rPr lang="en-GB" sz="2400" dirty="0">
                <a:solidFill>
                  <a:schemeClr val="bg2"/>
                </a:solidFill>
                <a:latin typeface="Arial" charset="0"/>
              </a:rPr>
              <a:t>North American Expansion</a:t>
            </a:r>
          </a:p>
          <a:p>
            <a:r>
              <a:rPr lang="en-GB" sz="2400" dirty="0">
                <a:solidFill>
                  <a:schemeClr val="bg2"/>
                </a:solidFill>
                <a:latin typeface="Arial" charset="0"/>
              </a:rPr>
              <a:t>Expanding and engaging Asian members</a:t>
            </a:r>
          </a:p>
          <a:p>
            <a:endParaRPr lang="en-GB" sz="20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457200" y="3068638"/>
            <a:ext cx="8686800" cy="0"/>
          </a:xfrm>
          <a:prstGeom prst="line">
            <a:avLst/>
          </a:prstGeom>
          <a:noFill/>
          <a:ln w="57150">
            <a:solidFill>
              <a:srgbClr val="150C7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3077" name="Picture 27" descr="W:\CHI\berlin we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14"/>
            <a:ext cx="1866257" cy="990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912206"/>
      </p:ext>
    </p:extLst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14563"/>
            <a:ext cx="8291264" cy="1069975"/>
          </a:xfrm>
        </p:spPr>
        <p:txBody>
          <a:bodyPr/>
          <a:lstStyle/>
          <a:p>
            <a:pPr algn="l"/>
            <a:r>
              <a:rPr lang="en-GB" sz="3000" dirty="0">
                <a:solidFill>
                  <a:srgbClr val="150C7F"/>
                </a:solidFill>
                <a:latin typeface="Arial" charset="0"/>
              </a:rPr>
              <a:t>Investing in building a “brand” /Attracting Clients</a:t>
            </a:r>
          </a:p>
        </p:txBody>
      </p:sp>
      <p:sp>
        <p:nvSpPr>
          <p:cNvPr id="3075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429000"/>
            <a:ext cx="8435280" cy="3150714"/>
          </a:xfrm>
          <a:noFill/>
        </p:spPr>
        <p:txBody>
          <a:bodyPr/>
          <a:lstStyle/>
          <a:p>
            <a:pPr marL="0" indent="0">
              <a:buNone/>
            </a:pPr>
            <a:endParaRPr lang="en-US" sz="1400" dirty="0">
              <a:solidFill>
                <a:schemeClr val="bg1">
                  <a:lumMod val="50000"/>
                </a:schemeClr>
              </a:solidFill>
              <a:latin typeface="Arial" charset="0"/>
              <a:ea typeface="+mj-ea"/>
              <a:cs typeface="+mj-cs"/>
            </a:endParaRPr>
          </a:p>
          <a:p>
            <a:pPr marL="0" indent="0">
              <a:buNone/>
            </a:pPr>
            <a:endParaRPr lang="en-US" sz="1400" dirty="0">
              <a:solidFill>
                <a:schemeClr val="bg1">
                  <a:lumMod val="50000"/>
                </a:schemeClr>
              </a:solidFill>
              <a:latin typeface="Arial" charset="0"/>
              <a:ea typeface="+mj-ea"/>
              <a:cs typeface="+mj-cs"/>
            </a:endParaRPr>
          </a:p>
          <a:p>
            <a:endParaRPr lang="en-US" sz="2800" dirty="0">
              <a:solidFill>
                <a:schemeClr val="bg1">
                  <a:lumMod val="50000"/>
                </a:schemeClr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457200" y="3068638"/>
            <a:ext cx="8686800" cy="0"/>
          </a:xfrm>
          <a:prstGeom prst="line">
            <a:avLst/>
          </a:prstGeom>
          <a:noFill/>
          <a:ln w="57150">
            <a:solidFill>
              <a:srgbClr val="150C7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7" name="Picture 78" descr="W:\CHI\norwy we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459"/>
            <a:ext cx="91440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14"/>
            <a:ext cx="1866257" cy="990667"/>
          </a:xfrm>
          <a:prstGeom prst="rect">
            <a:avLst/>
          </a:prstGeom>
        </p:spPr>
      </p:pic>
      <p:sp>
        <p:nvSpPr>
          <p:cNvPr id="8" name="Rectangle 9"/>
          <p:cNvSpPr txBox="1">
            <a:spLocks noChangeArrowheads="1"/>
          </p:cNvSpPr>
          <p:nvPr/>
        </p:nvSpPr>
        <p:spPr bwMode="auto">
          <a:xfrm>
            <a:off x="582960" y="3356992"/>
            <a:ext cx="8435280" cy="3150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400" kern="0" dirty="0">
                <a:solidFill>
                  <a:schemeClr val="bg2"/>
                </a:solidFill>
                <a:latin typeface="Arial" charset="0"/>
              </a:rPr>
              <a:t>Promoting closer ties and referrals </a:t>
            </a:r>
          </a:p>
          <a:p>
            <a:r>
              <a:rPr lang="en-GB" sz="2400" kern="0" dirty="0">
                <a:solidFill>
                  <a:schemeClr val="bg2"/>
                </a:solidFill>
                <a:latin typeface="Arial" charset="0"/>
              </a:rPr>
              <a:t>Joint marketing, pitches to be encouraged</a:t>
            </a:r>
          </a:p>
          <a:p>
            <a:r>
              <a:rPr lang="en-GB" sz="2400" kern="0" dirty="0">
                <a:solidFill>
                  <a:schemeClr val="bg2"/>
                </a:solidFill>
                <a:latin typeface="Arial" charset="0"/>
              </a:rPr>
              <a:t>Similar visual identity</a:t>
            </a:r>
          </a:p>
          <a:p>
            <a:r>
              <a:rPr lang="en-GB" sz="2400" kern="0" dirty="0">
                <a:solidFill>
                  <a:schemeClr val="bg2"/>
                </a:solidFill>
                <a:latin typeface="Arial" charset="0"/>
              </a:rPr>
              <a:t>Adding English webpages for all members</a:t>
            </a:r>
            <a:endParaRPr lang="en-GB" sz="2000" kern="0" dirty="0">
              <a:solidFill>
                <a:schemeClr val="bg2"/>
              </a:solidFill>
              <a:latin typeface="Arial" charset="0"/>
            </a:endParaRPr>
          </a:p>
          <a:p>
            <a:r>
              <a:rPr lang="en-GB" sz="2400" kern="0" dirty="0">
                <a:solidFill>
                  <a:schemeClr val="bg2"/>
                </a:solidFill>
                <a:latin typeface="Arial" charset="0"/>
              </a:rPr>
              <a:t>Participation in league tables (?)</a:t>
            </a:r>
          </a:p>
          <a:p>
            <a:r>
              <a:rPr lang="en-GB" sz="2400" dirty="0">
                <a:solidFill>
                  <a:schemeClr val="bg2"/>
                </a:solidFill>
                <a:latin typeface="Arial" charset="0"/>
              </a:rPr>
              <a:t>Content Marketing</a:t>
            </a:r>
          </a:p>
          <a:p>
            <a:r>
              <a:rPr lang="en-GB" sz="2400" dirty="0">
                <a:solidFill>
                  <a:schemeClr val="bg2"/>
                </a:solidFill>
                <a:latin typeface="Arial" charset="0"/>
              </a:rPr>
              <a:t>Tie-ups with relevant groups (trade council etc)</a:t>
            </a:r>
          </a:p>
          <a:p>
            <a:endParaRPr lang="en-GB" sz="2400" kern="0" dirty="0">
              <a:solidFill>
                <a:schemeClr val="bg2"/>
              </a:solidFill>
              <a:latin typeface="Arial" charset="0"/>
            </a:endParaRPr>
          </a:p>
          <a:p>
            <a:endParaRPr lang="en-GB" sz="2400" kern="0" dirty="0">
              <a:solidFill>
                <a:schemeClr val="bg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774189"/>
      </p:ext>
    </p:extLst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14563"/>
            <a:ext cx="8291264" cy="1069975"/>
          </a:xfrm>
        </p:spPr>
        <p:txBody>
          <a:bodyPr/>
          <a:lstStyle/>
          <a:p>
            <a:pPr algn="l"/>
            <a:r>
              <a:rPr lang="en-GB" sz="3300" dirty="0">
                <a:solidFill>
                  <a:srgbClr val="150C7F"/>
                </a:solidFill>
                <a:latin typeface="Arial" charset="0"/>
              </a:rPr>
              <a:t>Engaging Members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457200" y="3068960"/>
            <a:ext cx="8686800" cy="0"/>
          </a:xfrm>
          <a:prstGeom prst="line">
            <a:avLst/>
          </a:prstGeom>
          <a:noFill/>
          <a:ln w="57150">
            <a:solidFill>
              <a:srgbClr val="150C7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3077" name="Picture 27" descr="W:\CHI\berlin we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47533" cy="980728"/>
          </a:xfrm>
          <a:prstGeom prst="rect">
            <a:avLst/>
          </a:prstGeom>
        </p:spPr>
      </p:pic>
      <p:pic>
        <p:nvPicPr>
          <p:cNvPr id="7" name="Picture 12" descr="W:\CHI\india web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52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4"/>
            <a:ext cx="1852717" cy="10527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3137166"/>
            <a:ext cx="8507288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429000"/>
            <a:ext cx="8435280" cy="3150714"/>
          </a:xfrm>
          <a:noFill/>
        </p:spPr>
        <p:txBody>
          <a:bodyPr/>
          <a:lstStyle/>
          <a:p>
            <a:endParaRPr lang="en-GB" sz="2400" dirty="0">
              <a:solidFill>
                <a:schemeClr val="bg2"/>
              </a:solidFill>
              <a:latin typeface="Arial" charset="0"/>
            </a:endParaRPr>
          </a:p>
          <a:p>
            <a:endParaRPr lang="en-GB" sz="2000" dirty="0">
              <a:solidFill>
                <a:schemeClr val="bg2"/>
              </a:solidFill>
              <a:latin typeface="Arial" charset="0"/>
            </a:endParaRPr>
          </a:p>
          <a:p>
            <a:endParaRPr lang="en-GB" sz="2400" dirty="0">
              <a:solidFill>
                <a:schemeClr val="bg2"/>
              </a:solidFill>
              <a:latin typeface="Arial" charset="0"/>
            </a:endParaRPr>
          </a:p>
          <a:p>
            <a:pPr lvl="1"/>
            <a:endParaRPr lang="en-GB" sz="20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C0EBA86-8F44-450E-94C7-DF8783791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087103"/>
            <a:ext cx="8435280" cy="3150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400" kern="0" dirty="0">
                <a:solidFill>
                  <a:schemeClr val="bg2"/>
                </a:solidFill>
                <a:latin typeface="Arial" charset="0"/>
              </a:rPr>
              <a:t>Establishment of an empowered member engagement committee</a:t>
            </a:r>
          </a:p>
          <a:p>
            <a:r>
              <a:rPr lang="en-GB" sz="2400" kern="0" dirty="0">
                <a:solidFill>
                  <a:schemeClr val="bg2"/>
                </a:solidFill>
                <a:latin typeface="Arial" charset="0"/>
              </a:rPr>
              <a:t>To gain feedback from members and ensure participation of all</a:t>
            </a:r>
          </a:p>
          <a:p>
            <a:r>
              <a:rPr lang="en-GB" sz="2400" kern="0" dirty="0">
                <a:solidFill>
                  <a:schemeClr val="bg2"/>
                </a:solidFill>
                <a:latin typeface="Arial" charset="0"/>
              </a:rPr>
              <a:t>Staff exchanges</a:t>
            </a:r>
          </a:p>
          <a:p>
            <a:r>
              <a:rPr lang="en-GB" sz="2400" kern="0" dirty="0">
                <a:solidFill>
                  <a:schemeClr val="bg2"/>
                </a:solidFill>
                <a:latin typeface="Arial" charset="0"/>
              </a:rPr>
              <a:t>Business support clinic</a:t>
            </a:r>
          </a:p>
          <a:p>
            <a:r>
              <a:rPr lang="en-GB" sz="2400" kern="0" dirty="0">
                <a:solidFill>
                  <a:schemeClr val="bg2"/>
                </a:solidFill>
                <a:latin typeface="Arial" charset="0"/>
              </a:rPr>
              <a:t>Technical Committees</a:t>
            </a:r>
          </a:p>
          <a:p>
            <a:endParaRPr lang="en-GB" sz="2400" kern="0" dirty="0">
              <a:solidFill>
                <a:schemeClr val="bg2"/>
              </a:solidFill>
              <a:latin typeface="Arial" charset="0"/>
            </a:endParaRPr>
          </a:p>
          <a:p>
            <a:endParaRPr lang="en-GB" sz="2400" kern="0" dirty="0">
              <a:solidFill>
                <a:schemeClr val="bg2"/>
              </a:solidFill>
              <a:latin typeface="Arial" charset="0"/>
            </a:endParaRPr>
          </a:p>
          <a:p>
            <a:pPr lvl="1"/>
            <a:endParaRPr lang="en-GB" sz="2000" kern="0" dirty="0">
              <a:solidFill>
                <a:schemeClr val="bg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182861"/>
      </p:ext>
    </p:extLst>
  </p:cSld>
  <p:clrMapOvr>
    <a:masterClrMapping/>
  </p:clrMapOvr>
  <p:transition spd="med"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14563"/>
            <a:ext cx="8291264" cy="1069975"/>
          </a:xfrm>
        </p:spPr>
        <p:txBody>
          <a:bodyPr/>
          <a:lstStyle/>
          <a:p>
            <a:pPr algn="l"/>
            <a:r>
              <a:rPr lang="en-GB" sz="3300" dirty="0">
                <a:solidFill>
                  <a:srgbClr val="150C7F"/>
                </a:solidFill>
                <a:latin typeface="Arial" charset="0"/>
              </a:rPr>
              <a:t>Summary</a:t>
            </a:r>
          </a:p>
        </p:txBody>
      </p:sp>
      <p:sp>
        <p:nvSpPr>
          <p:cNvPr id="3075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429000"/>
            <a:ext cx="8435280" cy="3150714"/>
          </a:xfrm>
          <a:noFill/>
        </p:spPr>
        <p:txBody>
          <a:bodyPr/>
          <a:lstStyle/>
          <a:p>
            <a:pPr marL="0" indent="0">
              <a:buNone/>
            </a:pPr>
            <a:endParaRPr lang="en-US" sz="1400" dirty="0">
              <a:solidFill>
                <a:schemeClr val="bg1">
                  <a:lumMod val="50000"/>
                </a:schemeClr>
              </a:solidFill>
              <a:latin typeface="Arial" charset="0"/>
              <a:ea typeface="+mj-ea"/>
              <a:cs typeface="+mj-cs"/>
            </a:endParaRPr>
          </a:p>
          <a:p>
            <a:pPr marL="0" indent="0">
              <a:buNone/>
            </a:pPr>
            <a:endParaRPr lang="en-US" sz="1400" dirty="0">
              <a:solidFill>
                <a:schemeClr val="bg1">
                  <a:lumMod val="50000"/>
                </a:schemeClr>
              </a:solidFill>
              <a:latin typeface="Arial" charset="0"/>
              <a:ea typeface="+mj-ea"/>
              <a:cs typeface="+mj-cs"/>
            </a:endParaRPr>
          </a:p>
          <a:p>
            <a:endParaRPr lang="en-US" sz="2800" dirty="0">
              <a:solidFill>
                <a:schemeClr val="bg1">
                  <a:lumMod val="50000"/>
                </a:schemeClr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457200" y="3068638"/>
            <a:ext cx="8686800" cy="0"/>
          </a:xfrm>
          <a:prstGeom prst="line">
            <a:avLst/>
          </a:prstGeom>
          <a:noFill/>
          <a:ln w="57150">
            <a:solidFill>
              <a:srgbClr val="150C7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7" name="Picture 78" descr="W:\CHI\norwy we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459"/>
            <a:ext cx="91440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14"/>
            <a:ext cx="1866257" cy="990667"/>
          </a:xfrm>
          <a:prstGeom prst="rect">
            <a:avLst/>
          </a:prstGeom>
        </p:spPr>
      </p:pic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609600" y="3581400"/>
            <a:ext cx="8435280" cy="3150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GB" sz="2400" kern="0" dirty="0">
              <a:solidFill>
                <a:schemeClr val="bg2"/>
              </a:solidFill>
              <a:latin typeface="Arial" charset="0"/>
            </a:endParaRPr>
          </a:p>
          <a:p>
            <a:endParaRPr lang="en-GB" sz="2000" kern="0" dirty="0">
              <a:solidFill>
                <a:schemeClr val="bg2"/>
              </a:solidFill>
              <a:latin typeface="Arial" charset="0"/>
            </a:endParaRPr>
          </a:p>
          <a:p>
            <a:endParaRPr lang="en-GB" sz="2400" kern="0" dirty="0">
              <a:solidFill>
                <a:schemeClr val="bg2"/>
              </a:solidFill>
              <a:latin typeface="Arial" charset="0"/>
            </a:endParaRPr>
          </a:p>
          <a:p>
            <a:pPr marL="457200" lvl="1" indent="0">
              <a:buNone/>
            </a:pPr>
            <a:endParaRPr lang="en-GB" sz="2000" kern="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0" name="Rectangle 9"/>
          <p:cNvSpPr txBox="1">
            <a:spLocks noChangeArrowheads="1"/>
          </p:cNvSpPr>
          <p:nvPr/>
        </p:nvSpPr>
        <p:spPr bwMode="auto">
          <a:xfrm>
            <a:off x="354360" y="3290692"/>
            <a:ext cx="8435280" cy="3150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400" kern="0" dirty="0">
                <a:solidFill>
                  <a:schemeClr val="bg2"/>
                </a:solidFill>
                <a:latin typeface="Arial" charset="0"/>
              </a:rPr>
              <a:t>The aim – to ensure organization benefits all members</a:t>
            </a:r>
          </a:p>
          <a:p>
            <a:r>
              <a:rPr lang="en-GB" sz="2400" kern="0" dirty="0">
                <a:solidFill>
                  <a:schemeClr val="bg2"/>
                </a:solidFill>
                <a:latin typeface="Arial" charset="0"/>
              </a:rPr>
              <a:t>The method – to provide members a voice</a:t>
            </a:r>
          </a:p>
          <a:p>
            <a:r>
              <a:rPr lang="en-GB" sz="2400" kern="0" dirty="0">
                <a:solidFill>
                  <a:schemeClr val="bg2"/>
                </a:solidFill>
                <a:latin typeface="Arial" charset="0"/>
              </a:rPr>
              <a:t>The indicator – increased co-operation and business between members</a:t>
            </a:r>
          </a:p>
          <a:p>
            <a:r>
              <a:rPr lang="en-GB" sz="2400" kern="0" dirty="0">
                <a:solidFill>
                  <a:schemeClr val="bg2"/>
                </a:solidFill>
                <a:latin typeface="Arial" charset="0"/>
              </a:rPr>
              <a:t>The inspiration – Our enthusiastic members</a:t>
            </a:r>
          </a:p>
          <a:p>
            <a:endParaRPr lang="en-GB" sz="2000" kern="0" dirty="0">
              <a:solidFill>
                <a:schemeClr val="bg2"/>
              </a:solidFill>
              <a:latin typeface="Arial" charset="0"/>
            </a:endParaRPr>
          </a:p>
          <a:p>
            <a:endParaRPr lang="en-GB" sz="2400" kern="0" dirty="0">
              <a:solidFill>
                <a:schemeClr val="bg2"/>
              </a:solidFill>
              <a:latin typeface="Arial" charset="0"/>
            </a:endParaRPr>
          </a:p>
          <a:p>
            <a:pPr lvl="1"/>
            <a:endParaRPr lang="en-GB" sz="2000" kern="0" dirty="0">
              <a:solidFill>
                <a:schemeClr val="bg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529577"/>
      </p:ext>
    </p:extLst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72" y="1772816"/>
            <a:ext cx="8784976" cy="4248472"/>
          </a:xfrm>
        </p:spPr>
        <p:txBody>
          <a:bodyPr/>
          <a:lstStyle/>
          <a:p>
            <a:r>
              <a:rPr lang="en-GB" sz="2000" dirty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000" dirty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– contact me or London at any time </a:t>
            </a:r>
            <a:r>
              <a:rPr lang="en-US" sz="2000" dirty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questions, </a:t>
            </a:r>
            <a:br>
              <a:rPr lang="en-US" sz="2000" dirty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ideas or positive / negative feedback.</a:t>
            </a:r>
            <a:br>
              <a:rPr lang="en-US" sz="2000" dirty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Pallav Pradyumn Narang</a:t>
            </a:r>
            <a:br>
              <a:rPr lang="en-US" sz="2000" dirty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pallav@arkayandarkay.com +91 99 101 249 27 </a:t>
            </a:r>
            <a:br>
              <a:rPr lang="en-US" sz="2000" dirty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Claire Berg -  clb@chint.org </a:t>
            </a:r>
            <a:r>
              <a:rPr lang="sv-SE" sz="2000" dirty="0">
                <a:solidFill>
                  <a:srgbClr val="062478"/>
                </a:solidFill>
              </a:rPr>
              <a:t/>
            </a:r>
            <a:br>
              <a:rPr lang="sv-SE" sz="2000" dirty="0">
                <a:solidFill>
                  <a:srgbClr val="062478"/>
                </a:solidFill>
              </a:rPr>
            </a:br>
            <a:r>
              <a:rPr lang="en-US" sz="2000" dirty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Join our Facebook group “CH International: for business - and for fun :)”</a:t>
            </a:r>
            <a:br>
              <a:rPr lang="en-US" sz="2000" dirty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Finally:</a:t>
            </a:r>
            <a:br>
              <a:rPr lang="en-US" sz="2000" dirty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062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– “To Dare Is To Do” and “There Is No Finish Line”</a:t>
            </a:r>
            <a:endParaRPr lang="en-GB" sz="2000" dirty="0">
              <a:solidFill>
                <a:srgbClr val="0624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820" y="116632"/>
            <a:ext cx="3203880" cy="1820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38237"/>
      </p:ext>
    </p:extLst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77778E-7 1.11022E-16 L -2.77778E-7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HYDE PARTNERSHIP">
  <a:themeElements>
    <a:clrScheme name="HYDE PARTNERSHIP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HYDE PARTNERSHIP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rgbClr val="0D108D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rgbClr val="0D108D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YDE PARTNERSHIP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YDE PARTNERSHIP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YDE PARTNERSHIP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YDE PARTNERSHIP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YDE PARTNERSHIP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YDE PARTNERSHIP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YDE PARTNERSHIP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C:\PROGRA~1\MICROS~2\TEMPLA~1\PRESEN~1\HYDEPA~1.POT</Template>
  <TotalTime>5038</TotalTime>
  <Words>140</Words>
  <Application>Microsoft Office PowerPoint</Application>
  <PresentationFormat>On-screen Show (4:3)</PresentationFormat>
  <Paragraphs>43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HYDE PARTNERSHIP</vt:lpstr>
      <vt:lpstr>Proposed objectives for the board 2018 / 2019 Pallav Pradyumn Narang</vt:lpstr>
      <vt:lpstr>Key objectives – Growth in membership</vt:lpstr>
      <vt:lpstr>Investing in building a “brand” /Attracting Clients</vt:lpstr>
      <vt:lpstr>Engaging Members</vt:lpstr>
      <vt:lpstr>Summary</vt:lpstr>
      <vt:lpstr> Please – contact me or London at any time with questions,  ideas or positive / negative feedback.  Pallav Pradyumn Narang pallav@arkayandarkay.com +91 99 101 249 27   Claire Berg -  clb@chint.org   Join our Facebook group “CH International: for business - and for fun :)”  Finally: Remember – “To Dare Is To Do” and “There Is No Finish Line”</vt:lpstr>
    </vt:vector>
  </TitlesOfParts>
  <Company>Hyde Marketing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Hyde Partnership</dc:title>
  <dc:creator>Alan Brooks</dc:creator>
  <cp:lastModifiedBy>Carly Davis</cp:lastModifiedBy>
  <cp:revision>275</cp:revision>
  <cp:lastPrinted>2013-10-04T10:46:13Z</cp:lastPrinted>
  <dcterms:created xsi:type="dcterms:W3CDTF">2005-01-14T10:20:12Z</dcterms:created>
  <dcterms:modified xsi:type="dcterms:W3CDTF">2018-09-11T10:23:54Z</dcterms:modified>
</cp:coreProperties>
</file>